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78" r:id="rId2"/>
    <p:sldId id="579" r:id="rId3"/>
    <p:sldId id="581" r:id="rId4"/>
    <p:sldId id="582" r:id="rId5"/>
    <p:sldId id="584" r:id="rId6"/>
    <p:sldId id="586" r:id="rId7"/>
    <p:sldId id="58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CF968-7B1E-4012-B4B5-C0100FB89FAB}" v="7" dt="2024-09-23T19:31:20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ison Reeves (GCE)" userId="17f2d13c-fdb5-4d97-9bdf-710c7fc77bf0" providerId="ADAL" clId="{596CF968-7B1E-4012-B4B5-C0100FB89FAB}"/>
    <pc:docChg chg="addSld delSld modSld delMainMaster">
      <pc:chgData name="Allison Reeves (GCE)" userId="17f2d13c-fdb5-4d97-9bdf-710c7fc77bf0" providerId="ADAL" clId="{596CF968-7B1E-4012-B4B5-C0100FB89FAB}" dt="2024-09-23T19:31:20.207" v="7"/>
      <pc:docMkLst>
        <pc:docMk/>
      </pc:docMkLst>
      <pc:sldChg chg="del">
        <pc:chgData name="Allison Reeves (GCE)" userId="17f2d13c-fdb5-4d97-9bdf-710c7fc77bf0" providerId="ADAL" clId="{596CF968-7B1E-4012-B4B5-C0100FB89FAB}" dt="2024-09-23T19:30:22.632" v="1" actId="2696"/>
        <pc:sldMkLst>
          <pc:docMk/>
          <pc:sldMk cId="2207924816" sldId="256"/>
        </pc:sldMkLst>
      </pc:sldChg>
      <pc:sldChg chg="add">
        <pc:chgData name="Allison Reeves (GCE)" userId="17f2d13c-fdb5-4d97-9bdf-710c7fc77bf0" providerId="ADAL" clId="{596CF968-7B1E-4012-B4B5-C0100FB89FAB}" dt="2024-09-23T19:30:19.748" v="0"/>
        <pc:sldMkLst>
          <pc:docMk/>
          <pc:sldMk cId="2132508562" sldId="578"/>
        </pc:sldMkLst>
      </pc:sldChg>
      <pc:sldChg chg="add">
        <pc:chgData name="Allison Reeves (GCE)" userId="17f2d13c-fdb5-4d97-9bdf-710c7fc77bf0" providerId="ADAL" clId="{596CF968-7B1E-4012-B4B5-C0100FB89FAB}" dt="2024-09-23T19:30:31.654" v="2"/>
        <pc:sldMkLst>
          <pc:docMk/>
          <pc:sldMk cId="1706950877" sldId="579"/>
        </pc:sldMkLst>
      </pc:sldChg>
      <pc:sldChg chg="add">
        <pc:chgData name="Allison Reeves (GCE)" userId="17f2d13c-fdb5-4d97-9bdf-710c7fc77bf0" providerId="ADAL" clId="{596CF968-7B1E-4012-B4B5-C0100FB89FAB}" dt="2024-09-23T19:30:39.312" v="3"/>
        <pc:sldMkLst>
          <pc:docMk/>
          <pc:sldMk cId="1861133431" sldId="581"/>
        </pc:sldMkLst>
      </pc:sldChg>
      <pc:sldChg chg="add">
        <pc:chgData name="Allison Reeves (GCE)" userId="17f2d13c-fdb5-4d97-9bdf-710c7fc77bf0" providerId="ADAL" clId="{596CF968-7B1E-4012-B4B5-C0100FB89FAB}" dt="2024-09-23T19:30:50.365" v="4"/>
        <pc:sldMkLst>
          <pc:docMk/>
          <pc:sldMk cId="169982699" sldId="582"/>
        </pc:sldMkLst>
      </pc:sldChg>
      <pc:sldChg chg="add">
        <pc:chgData name="Allison Reeves (GCE)" userId="17f2d13c-fdb5-4d97-9bdf-710c7fc77bf0" providerId="ADAL" clId="{596CF968-7B1E-4012-B4B5-C0100FB89FAB}" dt="2024-09-23T19:30:59.753" v="5"/>
        <pc:sldMkLst>
          <pc:docMk/>
          <pc:sldMk cId="2841094050" sldId="584"/>
        </pc:sldMkLst>
      </pc:sldChg>
      <pc:sldChg chg="add">
        <pc:chgData name="Allison Reeves (GCE)" userId="17f2d13c-fdb5-4d97-9bdf-710c7fc77bf0" providerId="ADAL" clId="{596CF968-7B1E-4012-B4B5-C0100FB89FAB}" dt="2024-09-23T19:31:10.025" v="6"/>
        <pc:sldMkLst>
          <pc:docMk/>
          <pc:sldMk cId="597041663" sldId="586"/>
        </pc:sldMkLst>
      </pc:sldChg>
      <pc:sldChg chg="add">
        <pc:chgData name="Allison Reeves (GCE)" userId="17f2d13c-fdb5-4d97-9bdf-710c7fc77bf0" providerId="ADAL" clId="{596CF968-7B1E-4012-B4B5-C0100FB89FAB}" dt="2024-09-23T19:31:20.207" v="7"/>
        <pc:sldMkLst>
          <pc:docMk/>
          <pc:sldMk cId="1217629552" sldId="587"/>
        </pc:sldMkLst>
      </pc:sldChg>
      <pc:sldMasterChg chg="del delSldLayout">
        <pc:chgData name="Allison Reeves (GCE)" userId="17f2d13c-fdb5-4d97-9bdf-710c7fc77bf0" providerId="ADAL" clId="{596CF968-7B1E-4012-B4B5-C0100FB89FAB}" dt="2024-09-23T19:30:22.632" v="1" actId="2696"/>
        <pc:sldMasterMkLst>
          <pc:docMk/>
          <pc:sldMasterMk cId="3161403482" sldId="2147483648"/>
        </pc:sldMasterMkLst>
        <pc:sldLayoutChg chg="del">
          <pc:chgData name="Allison Reeves (GCE)" userId="17f2d13c-fdb5-4d97-9bdf-710c7fc77bf0" providerId="ADAL" clId="{596CF968-7B1E-4012-B4B5-C0100FB89FAB}" dt="2024-09-23T19:30:22.632" v="1" actId="2696"/>
          <pc:sldLayoutMkLst>
            <pc:docMk/>
            <pc:sldMasterMk cId="3161403482" sldId="2147483648"/>
            <pc:sldLayoutMk cId="2824278745" sldId="2147483649"/>
          </pc:sldLayoutMkLst>
        </pc:sldLayoutChg>
        <pc:sldLayoutChg chg="del">
          <pc:chgData name="Allison Reeves (GCE)" userId="17f2d13c-fdb5-4d97-9bdf-710c7fc77bf0" providerId="ADAL" clId="{596CF968-7B1E-4012-B4B5-C0100FB89FAB}" dt="2024-09-23T19:30:22.632" v="1" actId="2696"/>
          <pc:sldLayoutMkLst>
            <pc:docMk/>
            <pc:sldMasterMk cId="3161403482" sldId="2147483648"/>
            <pc:sldLayoutMk cId="1884397420" sldId="2147483650"/>
          </pc:sldLayoutMkLst>
        </pc:sldLayoutChg>
        <pc:sldLayoutChg chg="del">
          <pc:chgData name="Allison Reeves (GCE)" userId="17f2d13c-fdb5-4d97-9bdf-710c7fc77bf0" providerId="ADAL" clId="{596CF968-7B1E-4012-B4B5-C0100FB89FAB}" dt="2024-09-23T19:30:22.632" v="1" actId="2696"/>
          <pc:sldLayoutMkLst>
            <pc:docMk/>
            <pc:sldMasterMk cId="3161403482" sldId="2147483648"/>
            <pc:sldLayoutMk cId="117228303" sldId="2147483651"/>
          </pc:sldLayoutMkLst>
        </pc:sldLayoutChg>
        <pc:sldLayoutChg chg="del">
          <pc:chgData name="Allison Reeves (GCE)" userId="17f2d13c-fdb5-4d97-9bdf-710c7fc77bf0" providerId="ADAL" clId="{596CF968-7B1E-4012-B4B5-C0100FB89FAB}" dt="2024-09-23T19:30:22.632" v="1" actId="2696"/>
          <pc:sldLayoutMkLst>
            <pc:docMk/>
            <pc:sldMasterMk cId="3161403482" sldId="2147483648"/>
            <pc:sldLayoutMk cId="755843442" sldId="2147483652"/>
          </pc:sldLayoutMkLst>
        </pc:sldLayoutChg>
        <pc:sldLayoutChg chg="del">
          <pc:chgData name="Allison Reeves (GCE)" userId="17f2d13c-fdb5-4d97-9bdf-710c7fc77bf0" providerId="ADAL" clId="{596CF968-7B1E-4012-B4B5-C0100FB89FAB}" dt="2024-09-23T19:30:22.632" v="1" actId="2696"/>
          <pc:sldLayoutMkLst>
            <pc:docMk/>
            <pc:sldMasterMk cId="3161403482" sldId="2147483648"/>
            <pc:sldLayoutMk cId="1163168052" sldId="2147483653"/>
          </pc:sldLayoutMkLst>
        </pc:sldLayoutChg>
        <pc:sldLayoutChg chg="del">
          <pc:chgData name="Allison Reeves (GCE)" userId="17f2d13c-fdb5-4d97-9bdf-710c7fc77bf0" providerId="ADAL" clId="{596CF968-7B1E-4012-B4B5-C0100FB89FAB}" dt="2024-09-23T19:30:22.632" v="1" actId="2696"/>
          <pc:sldLayoutMkLst>
            <pc:docMk/>
            <pc:sldMasterMk cId="3161403482" sldId="2147483648"/>
            <pc:sldLayoutMk cId="3723229324" sldId="2147483654"/>
          </pc:sldLayoutMkLst>
        </pc:sldLayoutChg>
        <pc:sldLayoutChg chg="del">
          <pc:chgData name="Allison Reeves (GCE)" userId="17f2d13c-fdb5-4d97-9bdf-710c7fc77bf0" providerId="ADAL" clId="{596CF968-7B1E-4012-B4B5-C0100FB89FAB}" dt="2024-09-23T19:30:22.632" v="1" actId="2696"/>
          <pc:sldLayoutMkLst>
            <pc:docMk/>
            <pc:sldMasterMk cId="3161403482" sldId="2147483648"/>
            <pc:sldLayoutMk cId="1712133559" sldId="2147483655"/>
          </pc:sldLayoutMkLst>
        </pc:sldLayoutChg>
        <pc:sldLayoutChg chg="del">
          <pc:chgData name="Allison Reeves (GCE)" userId="17f2d13c-fdb5-4d97-9bdf-710c7fc77bf0" providerId="ADAL" clId="{596CF968-7B1E-4012-B4B5-C0100FB89FAB}" dt="2024-09-23T19:30:22.632" v="1" actId="2696"/>
          <pc:sldLayoutMkLst>
            <pc:docMk/>
            <pc:sldMasterMk cId="3161403482" sldId="2147483648"/>
            <pc:sldLayoutMk cId="846613768" sldId="2147483656"/>
          </pc:sldLayoutMkLst>
        </pc:sldLayoutChg>
        <pc:sldLayoutChg chg="del">
          <pc:chgData name="Allison Reeves (GCE)" userId="17f2d13c-fdb5-4d97-9bdf-710c7fc77bf0" providerId="ADAL" clId="{596CF968-7B1E-4012-B4B5-C0100FB89FAB}" dt="2024-09-23T19:30:22.632" v="1" actId="2696"/>
          <pc:sldLayoutMkLst>
            <pc:docMk/>
            <pc:sldMasterMk cId="3161403482" sldId="2147483648"/>
            <pc:sldLayoutMk cId="3802210540" sldId="2147483657"/>
          </pc:sldLayoutMkLst>
        </pc:sldLayoutChg>
        <pc:sldLayoutChg chg="del">
          <pc:chgData name="Allison Reeves (GCE)" userId="17f2d13c-fdb5-4d97-9bdf-710c7fc77bf0" providerId="ADAL" clId="{596CF968-7B1E-4012-B4B5-C0100FB89FAB}" dt="2024-09-23T19:30:22.632" v="1" actId="2696"/>
          <pc:sldLayoutMkLst>
            <pc:docMk/>
            <pc:sldMasterMk cId="3161403482" sldId="2147483648"/>
            <pc:sldLayoutMk cId="2532101341" sldId="2147483658"/>
          </pc:sldLayoutMkLst>
        </pc:sldLayoutChg>
        <pc:sldLayoutChg chg="del">
          <pc:chgData name="Allison Reeves (GCE)" userId="17f2d13c-fdb5-4d97-9bdf-710c7fc77bf0" providerId="ADAL" clId="{596CF968-7B1E-4012-B4B5-C0100FB89FAB}" dt="2024-09-23T19:30:22.632" v="1" actId="2696"/>
          <pc:sldLayoutMkLst>
            <pc:docMk/>
            <pc:sldMasterMk cId="3161403482" sldId="2147483648"/>
            <pc:sldLayoutMk cId="2494949685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34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9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 userDrawn="1">
            <p:ph type="body" sz="quarter" idx="12"/>
          </p:nvPr>
        </p:nvSpPr>
        <p:spPr bwMode="white">
          <a:xfrm>
            <a:off x="614479" y="2171236"/>
            <a:ext cx="9684860" cy="302778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0" b="0" cap="all" baseline="0">
                <a:solidFill>
                  <a:srgbClr val="002060"/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479" y="1306288"/>
            <a:ext cx="9684860" cy="89107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0" b="1" baseline="0">
                <a:solidFill>
                  <a:schemeClr val="tx1">
                    <a:lumMod val="50000"/>
                  </a:schemeClr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Edit #</a:t>
            </a:r>
          </a:p>
        </p:txBody>
      </p:sp>
    </p:spTree>
    <p:extLst>
      <p:ext uri="{BB962C8B-B14F-4D97-AF65-F5344CB8AC3E}">
        <p14:creationId xmlns:p14="http://schemas.microsoft.com/office/powerpoint/2010/main" val="2803605370"/>
      </p:ext>
    </p:extLst>
  </p:cSld>
  <p:clrMapOvr>
    <a:masterClrMapping/>
  </p:clrMapOvr>
  <p:transition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6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45" y="398"/>
            <a:ext cx="12282818" cy="68576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9000"/>
                </a:schemeClr>
              </a:gs>
              <a:gs pos="74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chemeClr val="accent1">
                  <a:lumMod val="45000"/>
                  <a:lumOff val="55000"/>
                  <a:alpha val="30000"/>
                </a:schemeClr>
              </a:gs>
              <a:gs pos="100000">
                <a:schemeClr val="accent1">
                  <a:lumMod val="30000"/>
                  <a:lumOff val="70000"/>
                  <a:alpha val="35000"/>
                </a:schemeClr>
              </a:gs>
            </a:gsLst>
            <a:lin ang="5400000" scaled="1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0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74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63" y="-156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7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3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6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utoShape 2" descr="Image result for background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9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2769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yj5022guerrerosdeelite.blogspot.com/2015/06/el-manual-basico-de-los-swat-n4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yberseek.org/pathwa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uljerimy.com/security-certification-roadma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jerimy.com/it-career-roadmap/&#8203;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44387" y="2601420"/>
            <a:ext cx="9503226" cy="12751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800" dirty="0"/>
              <a:t>Areas of Cyber Security</a:t>
            </a:r>
          </a:p>
          <a:p>
            <a:pPr algn="ctr">
              <a:lnSpc>
                <a:spcPct val="150000"/>
              </a:lnSpc>
            </a:pPr>
            <a:r>
              <a:rPr lang="en-US" sz="2800" spc="600" dirty="0"/>
              <a:t>(and the associated jobs)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876800" y="6556248"/>
            <a:ext cx="3800390" cy="3017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5085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CDA87-091A-8E31-8A3F-523F8F32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Discussion:  It All Starts w/ JTBD</a:t>
            </a:r>
          </a:p>
        </p:txBody>
      </p:sp>
      <p:pic>
        <p:nvPicPr>
          <p:cNvPr id="5" name="Picture 4" descr="A picture containing person, indoor, desk&#10;&#10;Description automatically generated">
            <a:extLst>
              <a:ext uri="{FF2B5EF4-FFF2-40B4-BE49-F238E27FC236}">
                <a16:creationId xmlns:a16="http://schemas.microsoft.com/office/drawing/2014/main" id="{74512D6F-DE62-1696-EA64-2A3B21A15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78" r="47425" b="-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4A1C-A34D-05FF-D50C-030076F44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/>
              <a:t>What is JTBD?</a:t>
            </a:r>
          </a:p>
          <a:p>
            <a:pPr lvl="1"/>
            <a:r>
              <a:rPr lang="en-US" sz="1700"/>
              <a:t>Job to be Done.</a:t>
            </a:r>
          </a:p>
          <a:p>
            <a:pPr lvl="1"/>
            <a:r>
              <a:rPr lang="en-US" sz="1700"/>
              <a:t>Instead of looking at the solution level initially, first look at the real need that led to the creation of the solution.  </a:t>
            </a:r>
          </a:p>
          <a:p>
            <a:r>
              <a:rPr lang="en-US" sz="1700"/>
              <a:t>A shift in perspective</a:t>
            </a:r>
          </a:p>
          <a:p>
            <a:pPr lvl="1"/>
            <a:r>
              <a:rPr lang="en-US" sz="1700"/>
              <a:t>Think from the perspective of those that are hiring:</a:t>
            </a:r>
          </a:p>
          <a:p>
            <a:pPr lvl="2"/>
            <a:r>
              <a:rPr lang="en-US" sz="1700"/>
              <a:t>What are their needs?  </a:t>
            </a:r>
          </a:p>
          <a:p>
            <a:pPr lvl="2"/>
            <a:r>
              <a:rPr lang="en-US" sz="1700"/>
              <a:t>Where do you align with these needs?</a:t>
            </a:r>
          </a:p>
          <a:p>
            <a:r>
              <a:rPr lang="en-US" sz="1700"/>
              <a:t>What are the Jobs to be Done, in Security?</a:t>
            </a:r>
          </a:p>
          <a:p>
            <a:pPr lvl="1"/>
            <a:r>
              <a:rPr lang="en-US" sz="1700"/>
              <a:t>Consider what they may be…</a:t>
            </a:r>
          </a:p>
          <a:p>
            <a:pPr lvl="1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70695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AFFCD-5FE1-A5C0-A116-E0D2DD49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Homework:</a:t>
            </a:r>
          </a:p>
        </p:txBody>
      </p:sp>
      <p:pic>
        <p:nvPicPr>
          <p:cNvPr id="5" name="Picture 4" descr="A picture containing weapon, person, outdoor, tear gas&#10;&#10;Description automatically generated">
            <a:extLst>
              <a:ext uri="{FF2B5EF4-FFF2-40B4-BE49-F238E27FC236}">
                <a16:creationId xmlns:a16="http://schemas.microsoft.com/office/drawing/2014/main" id="{7038C439-54D8-8404-8841-10C7B2D8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257" r="3958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314F8-0204-F5C2-D6ED-7F18908C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500"/>
              <a:t>Mapping yourself to specific JTBD’s</a:t>
            </a:r>
          </a:p>
          <a:p>
            <a:pPr lvl="1"/>
            <a:r>
              <a:rPr lang="en-US" sz="1500"/>
              <a:t>In your small groups, discuss a few of your experiences and how they may map to one of these specific needs.</a:t>
            </a:r>
          </a:p>
          <a:p>
            <a:pPr lvl="1"/>
            <a:r>
              <a:rPr lang="en-US" sz="1500"/>
              <a:t>How could this insight develop into a new career path?</a:t>
            </a:r>
          </a:p>
          <a:p>
            <a:r>
              <a:rPr lang="en-US" sz="1500"/>
              <a:t>Career Homework:</a:t>
            </a:r>
          </a:p>
          <a:p>
            <a:pPr lvl="1"/>
            <a:r>
              <a:rPr lang="en-US" sz="1500"/>
              <a:t>SWOT Analysis:</a:t>
            </a:r>
          </a:p>
          <a:p>
            <a:pPr lvl="2"/>
            <a:r>
              <a:rPr lang="en-US" sz="1500"/>
              <a:t>Strengths </a:t>
            </a:r>
          </a:p>
          <a:p>
            <a:pPr lvl="2"/>
            <a:r>
              <a:rPr lang="en-US" sz="1500"/>
              <a:t>Weaknesses </a:t>
            </a:r>
          </a:p>
          <a:p>
            <a:pPr lvl="2"/>
            <a:r>
              <a:rPr lang="en-US" sz="1500"/>
              <a:t>Opportunities</a:t>
            </a:r>
          </a:p>
          <a:p>
            <a:pPr lvl="2"/>
            <a:r>
              <a:rPr lang="en-US" sz="1500"/>
              <a:t>Threats</a:t>
            </a:r>
          </a:p>
          <a:p>
            <a:pPr marL="0" indent="0">
              <a:buNone/>
            </a:pPr>
            <a:r>
              <a:rPr lang="en-US" sz="1500"/>
              <a:t>Look at the jobs you want, what they are looking for and identify gaps. Then, get to work on bridging those gaps.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8A5A3-1AAB-1A8F-9F2E-07675866923B}"/>
              </a:ext>
            </a:extLst>
          </p:cNvPr>
          <p:cNvSpPr txBox="1"/>
          <p:nvPr/>
        </p:nvSpPr>
        <p:spPr>
          <a:xfrm>
            <a:off x="9865722" y="6657945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jyj5022guerrerosdeelite.blogspot.com/2015/06/el-manual-basico-de-los-swat-n4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13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141E-E1ED-899E-2E53-F4064AA2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Key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9346-BDAB-9158-FE74-84AE2C4D9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Cyber Seek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>
                <a:hlinkClick r:id="rId2"/>
              </a:rPr>
              <a:t>https://www.cyberseek.org/pathway.html</a:t>
            </a:r>
            <a:r>
              <a:rPr lang="en-US" sz="200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EE69E-C647-20D2-B2DF-5E4A3AF2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576433"/>
            <a:ext cx="6019331" cy="3701887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D3A1-FFFD-4E2A-2416-9CF6DF083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12" y="4299383"/>
            <a:ext cx="2295983" cy="211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102F5-3079-F040-A472-25B9E5FE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CompTIA Security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Certification Roadmaps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C27F6EC2-356A-720B-27A2-CC258013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887165"/>
            <a:ext cx="7608304" cy="51546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094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Three women brainstorming">
            <a:extLst>
              <a:ext uri="{FF2B5EF4-FFF2-40B4-BE49-F238E27FC236}">
                <a16:creationId xmlns:a16="http://schemas.microsoft.com/office/drawing/2014/main" id="{BEB540D2-3B99-C4AA-C69A-B3D7607D5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2" r="-2" b="2431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2" name="Picture 13" descr="Timeline&#10;&#10;Description automatically generated">
            <a:extLst>
              <a:ext uri="{FF2B5EF4-FFF2-40B4-BE49-F238E27FC236}">
                <a16:creationId xmlns:a16="http://schemas.microsoft.com/office/drawing/2014/main" id="{659FC801-9C2E-19F5-D2D7-7E6285CD5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3" r="-2" b="39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ACF2C71-A1F5-9666-EDF5-4DE976F5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19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Security Certification Roadmap </a:t>
            </a:r>
            <a:r>
              <a:rPr lang="en-US" sz="4600" dirty="0">
                <a:solidFill>
                  <a:schemeClr val="tx1"/>
                </a:solidFill>
              </a:rPr>
              <a:t>Project: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600" dirty="0">
                <a:solidFill>
                  <a:schemeClr val="tx1"/>
                </a:solidFill>
              </a:rPr>
            </a:b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Paul Jeremy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0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222EA69F-B389-13DD-F6E5-74720395A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7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C9DE7-0769-0FD3-853C-3E61B649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  <a:hlinkClick r:id="rId3"/>
              </a:rPr>
              <a:t>NICE Mapped IT Career Roadmap</a:t>
            </a:r>
            <a:endParaRPr lang="en-US" sz="4000">
              <a:cs typeface="Calibri Ligh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B9E7E3-B833-6963-20CE-FD404ED63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Highly generalized</a:t>
            </a:r>
          </a:p>
          <a:p>
            <a:r>
              <a:rPr lang="en-US" sz="2000" dirty="0">
                <a:cs typeface="Calibri"/>
              </a:rPr>
              <a:t>Industry/Sector Variance</a:t>
            </a:r>
          </a:p>
          <a:p>
            <a:r>
              <a:rPr lang="en-US" sz="2000" dirty="0">
                <a:cs typeface="Calibri"/>
              </a:rPr>
              <a:t>Many jobs missing</a:t>
            </a: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6295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223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Calibri Light</vt:lpstr>
      <vt:lpstr>1_Office Theme</vt:lpstr>
      <vt:lpstr>PowerPoint Presentation</vt:lpstr>
      <vt:lpstr>Discussion:  It All Starts w/ JTBD</vt:lpstr>
      <vt:lpstr>Homework:</vt:lpstr>
      <vt:lpstr>Key Resource</vt:lpstr>
      <vt:lpstr>CompTIA Security Certification Roadmaps</vt:lpstr>
      <vt:lpstr>Security Certification Roadmap Project:  Paul Jeremy</vt:lpstr>
      <vt:lpstr>NICE Mapped IT Career Roadmap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Mike Manrod (GCE)</cp:lastModifiedBy>
  <cp:revision>2</cp:revision>
  <dcterms:created xsi:type="dcterms:W3CDTF">2024-09-23T19:29:47Z</dcterms:created>
  <dcterms:modified xsi:type="dcterms:W3CDTF">2025-05-11T21:19:55Z</dcterms:modified>
  <cp:category/>
</cp:coreProperties>
</file>